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63" r:id="rId3"/>
    <p:sldId id="298" r:id="rId4"/>
    <p:sldId id="297" r:id="rId5"/>
    <p:sldId id="299" r:id="rId6"/>
    <p:sldId id="269" r:id="rId7"/>
    <p:sldId id="265" r:id="rId8"/>
    <p:sldId id="270" r:id="rId9"/>
    <p:sldId id="291" r:id="rId10"/>
    <p:sldId id="271" r:id="rId11"/>
    <p:sldId id="275" r:id="rId12"/>
    <p:sldId id="266" r:id="rId13"/>
    <p:sldId id="264" r:id="rId14"/>
    <p:sldId id="273" r:id="rId15"/>
    <p:sldId id="292" r:id="rId16"/>
    <p:sldId id="277" r:id="rId17"/>
    <p:sldId id="281" r:id="rId18"/>
    <p:sldId id="280" r:id="rId19"/>
    <p:sldId id="286" r:id="rId20"/>
    <p:sldId id="289" r:id="rId21"/>
    <p:sldId id="293" r:id="rId22"/>
    <p:sldId id="294" r:id="rId23"/>
    <p:sldId id="295" r:id="rId24"/>
    <p:sldId id="296" r:id="rId25"/>
    <p:sldId id="300" r:id="rId26"/>
    <p:sldId id="30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7ADEC-543C-ED4C-AD30-BD11E3F008E9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044BE-B523-8F42-9899-9A3F247585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5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44BE-B523-8F42-9899-9A3F2475858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5C5A8-56B7-1C42-B0DA-9EF81E2E01D3}" type="datetimeFigureOut">
              <a:rPr lang="en-US" smtClean="0"/>
              <a:pPr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F0B0-56E3-DD4F-BC5F-2DDBFBBA73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graphicdesign.about.com/od/colorbasics/a/cmyk.ht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924800" cy="838200"/>
          </a:xfrm>
        </p:spPr>
        <p:txBody>
          <a:bodyPr>
            <a:noAutofit/>
          </a:bodyPr>
          <a:lstStyle/>
          <a:p>
            <a:r>
              <a:rPr lang="en-US" sz="6700" b="1" dirty="0" smtClean="0">
                <a:latin typeface="Avant Garde Medium BT"/>
                <a:cs typeface="Avant Garde Medium BT"/>
              </a:rPr>
              <a:t>The Printing </a:t>
            </a:r>
            <a:br>
              <a:rPr lang="en-US" sz="6700" b="1" dirty="0" smtClean="0">
                <a:latin typeface="Avant Garde Medium BT"/>
                <a:cs typeface="Avant Garde Medium BT"/>
              </a:rPr>
            </a:br>
            <a:r>
              <a:rPr lang="en-US" sz="6700" b="1" dirty="0" smtClean="0">
                <a:latin typeface="Avant Garde Medium BT"/>
                <a:cs typeface="Avant Garde Medium BT"/>
              </a:rPr>
              <a:t>Process</a:t>
            </a:r>
            <a:endParaRPr lang="en-US" sz="6700" b="1" dirty="0">
              <a:latin typeface="Avant Garde Medium BT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</a:pPr>
            <a:r>
              <a:rPr lang="en-US" sz="4400" b="1" dirty="0" err="1" smtClean="0">
                <a:latin typeface="Avant Garde Medium BT"/>
                <a:cs typeface="Avant Garde Medium BT"/>
              </a:rPr>
              <a:t>Colour</a:t>
            </a:r>
            <a:r>
              <a:rPr lang="en-US" sz="4400" b="1" dirty="0" smtClean="0">
                <a:latin typeface="Avant Garde Medium BT"/>
                <a:cs typeface="Avant Garde Medium BT"/>
              </a:rPr>
              <a:t> Proofs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Cost/Price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Types of paper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Quantity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Pre-Printing Process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8497" y="22098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4400" b="1" dirty="0" err="1" smtClean="0">
                <a:latin typeface="Avant Garde Medium BT"/>
                <a:cs typeface="Avant Garde Medium BT"/>
              </a:rPr>
              <a:t>Colour</a:t>
            </a:r>
            <a:r>
              <a:rPr lang="en-US" sz="4400" b="1" dirty="0" smtClean="0">
                <a:latin typeface="Avant Garde Medium BT"/>
                <a:cs typeface="Avant Garde Medium BT"/>
              </a:rPr>
              <a:t> Proofs</a:t>
            </a: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571500" lvl="0" indent="-571500">
              <a:spcBef>
                <a:spcPct val="0"/>
              </a:spcBef>
              <a:buFont typeface="Arial"/>
              <a:buChar char="•"/>
              <a:defRPr/>
            </a:pPr>
            <a:r>
              <a:rPr lang="en-US" sz="3800" b="1" dirty="0" err="1" smtClean="0">
                <a:latin typeface="Avant Garde Medium BT"/>
                <a:ea typeface="+mj-ea"/>
                <a:cs typeface="Avant Garde Medium BT"/>
              </a:rPr>
              <a:t>Colour</a:t>
            </a: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 proofs helps us and the printer to print items accurately</a:t>
            </a: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_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9200"/>
            <a:ext cx="7543800" cy="4177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vant Garde Medium BT" pitchFamily="34" charset="0"/>
              </a:rPr>
              <a:t>	You can also include custom inks </a:t>
            </a:r>
          </a:p>
          <a:p>
            <a:pPr>
              <a:buNone/>
            </a:pPr>
            <a:r>
              <a:rPr lang="en-US" dirty="0" smtClean="0">
                <a:latin typeface="Avant Garde Medium BT" pitchFamily="34" charset="0"/>
              </a:rPr>
              <a:t>	</a:t>
            </a:r>
            <a:r>
              <a:rPr lang="en-US" sz="4129" b="1" dirty="0" smtClean="0">
                <a:latin typeface="Avant Garde Medium BT" pitchFamily="34" charset="0"/>
              </a:rPr>
              <a:t>(called spot colors)</a:t>
            </a:r>
            <a:r>
              <a:rPr lang="en-US" dirty="0" smtClean="0">
                <a:latin typeface="Avant Garde Medium BT" pitchFamily="34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Avant Garde Medium BT" pitchFamily="34" charset="0"/>
              </a:rPr>
              <a:t>	In this case, a separate plate is created for each spot color. When inked with the appropriate color and printed in register with one another, these colors combine to reproduce the original artwork.</a:t>
            </a:r>
            <a:endParaRPr lang="en-US" dirty="0" smtClean="0">
              <a:latin typeface="Avant Garde Medium BT" pitchFamily="34" charset="0"/>
              <a:hlinkClick r:id="rId3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3068960"/>
            <a:ext cx="8202488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Cost/Price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Make a mock-up so that the printer can do a costing for you. 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You must know how many 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colour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print, size, one fold, two fold and quantity in mind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2819400"/>
            <a:ext cx="8202488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Cost/Price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You must know …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Quantity:     500 pcs, 1,000 pcs, 3,000 pcs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				    or 10,000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Colour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print:  Outside and inside 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Size:			    A5, A4, Letter paper or 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				    in numbers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Type:			   One fold, two fold and 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					no fold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29718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Types of paper</a:t>
            </a: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vant Garde Medium BT"/>
                <a:ea typeface="+mj-ea"/>
                <a:cs typeface="Avant Garde Medium BT"/>
              </a:rPr>
              <a:t>Types of paper in mind. There are many types. 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vant Garde Medium BT"/>
                <a:ea typeface="+mj-ea"/>
                <a:cs typeface="Avant Garde Medium BT"/>
              </a:rPr>
              <a:t>Name of paper like </a:t>
            </a:r>
            <a:r>
              <a:rPr lang="en-US" sz="3200" dirty="0" err="1" smtClean="0">
                <a:latin typeface="Avant Garde Medium BT"/>
                <a:ea typeface="+mj-ea"/>
                <a:cs typeface="Avant Garde Medium BT"/>
              </a:rPr>
              <a:t>Simili</a:t>
            </a:r>
            <a:r>
              <a:rPr lang="en-US" sz="3200" dirty="0" smtClean="0">
                <a:latin typeface="Avant Garde Medium BT"/>
                <a:ea typeface="+mj-ea"/>
                <a:cs typeface="Avant Garde Medium BT"/>
              </a:rPr>
              <a:t> paper, Glossy paper, Matt paper,  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vant Garde Medium BT"/>
                <a:ea typeface="+mj-ea"/>
                <a:cs typeface="Avant Garde Medium BT"/>
              </a:rPr>
              <a:t>Name/Post card: </a:t>
            </a:r>
            <a:r>
              <a:rPr lang="en-US" sz="3200" dirty="0" err="1" smtClean="0">
                <a:latin typeface="Avant Garde Medium BT"/>
                <a:ea typeface="+mj-ea"/>
                <a:cs typeface="Avant Garde Medium BT"/>
              </a:rPr>
              <a:t>Simili</a:t>
            </a:r>
            <a:r>
              <a:rPr lang="en-US" sz="3200" dirty="0" smtClean="0">
                <a:latin typeface="Avant Garde Medium BT"/>
                <a:ea typeface="+mj-ea"/>
                <a:cs typeface="Avant Garde Medium BT"/>
              </a:rPr>
              <a:t> card, </a:t>
            </a:r>
            <a:r>
              <a:rPr lang="en-US" sz="3200" dirty="0" err="1" smtClean="0">
                <a:latin typeface="Avant Garde Medium BT"/>
                <a:ea typeface="+mj-ea"/>
                <a:cs typeface="Avant Garde Medium BT"/>
              </a:rPr>
              <a:t>Artcard</a:t>
            </a:r>
            <a:r>
              <a:rPr lang="en-US" sz="3200" dirty="0" smtClean="0">
                <a:latin typeface="Avant Garde Medium BT"/>
                <a:ea typeface="+mj-ea"/>
                <a:cs typeface="Avant Garde Medium BT"/>
              </a:rPr>
              <a:t>, 513 card</a:t>
            </a:r>
            <a:endParaRPr lang="en-US" sz="3800" dirty="0" smtClean="0">
              <a:latin typeface="Avant Garde Medium BT"/>
              <a:ea typeface="+mj-ea"/>
              <a:cs typeface="Avant Garde Medium BT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2420888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Types of paper</a:t>
            </a: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Weight of the paper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	80gsm, 100gsm, 105gsm,</a:t>
            </a:r>
            <a:br>
              <a:rPr lang="en-US" sz="38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150gsm, 128gsm, 157 </a:t>
            </a:r>
            <a:r>
              <a:rPr lang="en-US" sz="3800" b="1" dirty="0" err="1" smtClean="0">
                <a:latin typeface="Avant Garde Medium BT"/>
                <a:ea typeface="+mj-ea"/>
                <a:cs typeface="Avant Garde Medium BT"/>
              </a:rPr>
              <a:t>gsm</a:t>
            </a: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, 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800" b="1" dirty="0" smtClean="0">
                <a:latin typeface="Avant Garde Medium BT"/>
                <a:cs typeface="Avant Garde Medium BT"/>
              </a:rPr>
              <a:t>Weight of the card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	200gsm, 230gsm …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Communication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32766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Make friend with the printers.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Have an understanding of how printers do their works.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Not all of them do things the same ways.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800" b="1" dirty="0" smtClean="0">
                <a:latin typeface="Avant Garde Medium BT"/>
                <a:ea typeface="+mj-ea"/>
                <a:cs typeface="Avant Garde Medium BT"/>
              </a:rPr>
              <a:t> </a:t>
            </a:r>
            <a:br>
              <a:rPr lang="en-US" sz="38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b="1" dirty="0" smtClean="0">
                <a:latin typeface="Avant Garde Medium BT"/>
                <a:ea typeface="+mj-ea"/>
                <a:cs typeface="Avant Garde Medium BT"/>
              </a:rPr>
              <a:t>Examples… </a:t>
            </a:r>
            <a:br>
              <a:rPr lang="en-US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b="1" dirty="0" smtClean="0">
                <a:latin typeface="Avant Garde Medium BT"/>
                <a:ea typeface="+mj-ea"/>
                <a:cs typeface="Avant Garde Medium BT"/>
              </a:rPr>
              <a:t>bigger printer company…smaller company</a:t>
            </a:r>
            <a:endParaRPr lang="en-US" sz="3800" b="1" dirty="0" smtClean="0">
              <a:latin typeface="Avant Garde Medium BT"/>
              <a:ea typeface="+mj-ea"/>
              <a:cs typeface="Avant Garde Medium BT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Communication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429000"/>
            <a:ext cx="7924800" cy="8382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	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Information:-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	- </a:t>
            </a: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PrintMate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, </a:t>
            </a: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Puchong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(offsets) 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	Gary – 0193181076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-	Watson, </a:t>
            </a: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D’sara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Jaya (offsets, digital)</a:t>
            </a:r>
            <a:br>
              <a:rPr lang="en-US" sz="32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	</a:t>
            </a: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Mr</a:t>
            </a: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 Ng - 012 308 3755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cs typeface="Avant Garde Medium BT"/>
              </a:rPr>
              <a:t>	- </a:t>
            </a:r>
            <a:r>
              <a:rPr lang="en-US" sz="3200" b="1" dirty="0" err="1" smtClean="0">
                <a:latin typeface="Avant Garde Medium BT"/>
                <a:cs typeface="Avant Garde Medium BT"/>
              </a:rPr>
              <a:t>Enigo.com.my</a:t>
            </a:r>
            <a:r>
              <a:rPr lang="en-US" sz="3200" b="1" dirty="0" smtClean="0">
                <a:latin typeface="Avant Garde Medium BT"/>
                <a:cs typeface="Avant Garde Medium BT"/>
              </a:rPr>
              <a:t> (</a:t>
            </a:r>
            <a:r>
              <a:rPr lang="en-US" sz="3200" b="1" dirty="0" err="1" smtClean="0">
                <a:latin typeface="Avant Garde Medium BT"/>
                <a:cs typeface="Avant Garde Medium BT"/>
              </a:rPr>
              <a:t>Puchong</a:t>
            </a:r>
            <a:r>
              <a:rPr lang="en-US" sz="3200" b="1" dirty="0" smtClean="0">
                <a:latin typeface="Avant Garde Medium BT"/>
                <a:cs typeface="Avant Garde Medium BT"/>
              </a:rPr>
              <a:t>)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	-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www.xprint.co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 </a:t>
            </a:r>
            <a:b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(DUMC Chinese Church)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13335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Final Artwork</a:t>
            </a:r>
            <a:br>
              <a:rPr lang="en-US" sz="7400" b="1" dirty="0" smtClean="0">
                <a:latin typeface="Avant Garde Medium BT"/>
                <a:cs typeface="Avant Garde Medium BT"/>
              </a:rPr>
            </a:br>
            <a:r>
              <a:rPr lang="en-US" sz="7400" b="1" dirty="0" smtClean="0">
                <a:latin typeface="Avant Garde Medium BT"/>
                <a:cs typeface="Avant Garde Medium BT"/>
              </a:rPr>
              <a:t>Preparation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Communication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467100"/>
            <a:ext cx="7924800" cy="8382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marL="742950" lvl="0" indent="-742950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</a:t>
            </a:r>
            <a:b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- LC Graphic, Joey – Kota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D’sara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/>
            </a:r>
            <a:b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</a:b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  Tel: 03-6141 8218 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cs typeface="Avant Garde Medium BT"/>
              </a:rPr>
              <a:t>(Digital print)</a:t>
            </a: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- Inkjet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D’Next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,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Charry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 Ng –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Puchong</a:t>
            </a: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  <a:p>
            <a:pPr marL="742950" lvl="0" indent="-742950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  Tel: 012 359 8880 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cs typeface="Avant Garde Medium BT"/>
              </a:rPr>
              <a:t>(Digital print)</a:t>
            </a: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Communication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276600"/>
            <a:ext cx="7924800" cy="8382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4400" b="1" dirty="0" smtClean="0">
                <a:latin typeface="Avant Garde Medium BT"/>
                <a:ea typeface="+mj-ea"/>
                <a:cs typeface="Avant Garde Medium BT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-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Jstar</a:t>
            </a: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 printing, Joseph-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Puchong</a:t>
            </a: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  012 390 9950 (Digital print)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- Vertex Print, Chan – </a:t>
            </a:r>
            <a:r>
              <a:rPr lang="en-US" sz="3200" b="1" dirty="0" err="1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Puchong</a:t>
            </a: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  012 395 9730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endParaRPr lang="en-US" sz="3200" b="1" dirty="0" smtClean="0">
              <a:solidFill>
                <a:srgbClr val="FFFFFF"/>
              </a:solidFill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FFFFFF"/>
                </a:solidFill>
                <a:latin typeface="Avant Garde Medium BT"/>
                <a:ea typeface="+mj-ea"/>
                <a:cs typeface="Avant Garde Medium BT"/>
              </a:rPr>
              <a:t>	 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27051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The End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27051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Thank You!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Social Media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33147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After sending for printing, we can also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prepare for 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- 	</a:t>
            </a: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Facebook</a:t>
            </a: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-	</a:t>
            </a:r>
            <a:r>
              <a:rPr lang="en-US" sz="3200" b="1" dirty="0" err="1" smtClean="0">
                <a:latin typeface="Avant Garde Medium BT"/>
                <a:ea typeface="+mj-ea"/>
                <a:cs typeface="Avant Garde Medium BT"/>
              </a:rPr>
              <a:t>Blog</a:t>
            </a: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Website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Email</a:t>
            </a:r>
          </a:p>
          <a:p>
            <a:pPr marL="742950" marR="0" lvl="0" indent="-74295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Project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3314700"/>
            <a:ext cx="6762328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u="sng" dirty="0" smtClean="0">
                <a:latin typeface="Avant Garde Medium BT"/>
                <a:ea typeface="+mj-ea"/>
                <a:cs typeface="Avant Garde Medium BT"/>
              </a:rPr>
              <a:t>Break into 2 group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TEAM 1: Jamie &amp; Andy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TEAM 2: I Wei, Sabrina &amp; Eugene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800" b="1" dirty="0" smtClean="0">
                <a:latin typeface="Avant Garde Medium BT"/>
                <a:ea typeface="+mj-ea"/>
                <a:cs typeface="Avant Garde Medium BT"/>
              </a:rPr>
              <a:t>TOPIC : ELECTION  </a:t>
            </a:r>
            <a:br>
              <a:rPr lang="en-US" sz="4800" b="1" dirty="0" smtClean="0">
                <a:latin typeface="Avant Garde Medium BT"/>
                <a:ea typeface="+mj-ea"/>
                <a:cs typeface="Avant Garde Medium BT"/>
              </a:rPr>
            </a:br>
            <a:r>
              <a:rPr lang="en-US" sz="4800" b="1" dirty="0" smtClean="0">
                <a:latin typeface="Avant Garde Medium BT"/>
                <a:ea typeface="+mj-ea"/>
                <a:cs typeface="Avant Garde Medium BT"/>
              </a:rPr>
              <a:t>          CAMPAIGN </a:t>
            </a:r>
            <a:endParaRPr lang="en-US" sz="48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  <a:defRPr/>
            </a:pP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  <p:extLst>
      <p:ext uri="{BB962C8B-B14F-4D97-AF65-F5344CB8AC3E}">
        <p14:creationId xmlns:p14="http://schemas.microsoft.com/office/powerpoint/2010/main" val="34374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>
            <a:noAutofit/>
          </a:bodyPr>
          <a:lstStyle/>
          <a:p>
            <a:pPr algn="r"/>
            <a:r>
              <a:rPr lang="en-US" sz="7400" b="1" dirty="0" smtClean="0">
                <a:latin typeface="Avant Garde Medium BT"/>
                <a:cs typeface="Avant Garde Medium BT"/>
              </a:rPr>
              <a:t>Project</a:t>
            </a:r>
            <a:endParaRPr lang="en-US" sz="7400" b="1" dirty="0">
              <a:latin typeface="Avant Garde Medium BT"/>
              <a:cs typeface="Avant Garde Medium B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3238872"/>
            <a:ext cx="7698432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RESEARCH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BRAINSTORM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endParaRPr lang="en-US" sz="3200" b="1" dirty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EXECUTE</a:t>
            </a: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endParaRPr lang="en-US" sz="3200" b="1" dirty="0">
              <a:latin typeface="Avant Garde Medium BT"/>
              <a:ea typeface="+mj-ea"/>
              <a:cs typeface="Avant Garde Medium BT"/>
            </a:endParaRPr>
          </a:p>
          <a:p>
            <a:pPr marL="742950" marR="0" lvl="0" indent="-74295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lang="en-US" sz="3200" b="1" dirty="0" smtClean="0">
                <a:latin typeface="Avant Garde Medium BT"/>
                <a:ea typeface="+mj-ea"/>
                <a:cs typeface="Avant Garde Medium BT"/>
              </a:rPr>
              <a:t>PRINT &amp; PRESENT</a:t>
            </a:r>
            <a:endParaRPr lang="en-US" sz="3200" b="1" dirty="0" smtClean="0">
              <a:latin typeface="Avant Garde Medium BT"/>
              <a:ea typeface="+mj-ea"/>
              <a:cs typeface="Avant Garde Medium BT"/>
            </a:endParaRP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4400" b="1" dirty="0" smtClean="0">
              <a:latin typeface="Avant Garde Medium BT"/>
              <a:ea typeface="+mj-ea"/>
              <a:cs typeface="Avant Garde Medium BT"/>
            </a:endParaRPr>
          </a:p>
        </p:txBody>
      </p:sp>
    </p:spTree>
    <p:extLst>
      <p:ext uri="{BB962C8B-B14F-4D97-AF65-F5344CB8AC3E}">
        <p14:creationId xmlns:p14="http://schemas.microsoft.com/office/powerpoint/2010/main" val="45790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4419600" cy="381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- Layout size, A4? ,    </a:t>
            </a:r>
            <a:br>
              <a:rPr lang="en-US" dirty="0" smtClean="0"/>
            </a:br>
            <a:r>
              <a:rPr lang="en-US" dirty="0" smtClean="0"/>
              <a:t>   A3? postcard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Double check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  <p:pic>
        <p:nvPicPr>
          <p:cNvPr id="4" name="Picture 3" descr="Paper-Siz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447" y="2057400"/>
            <a:ext cx="3492353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Double check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  <p:pic>
        <p:nvPicPr>
          <p:cNvPr id="5" name="Picture 4" descr="RGB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916832"/>
            <a:ext cx="6553200" cy="43854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59632" y="1916832"/>
            <a:ext cx="65532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Double check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10000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en-US" b="1" dirty="0" smtClean="0"/>
              <a:t>CMYK – Process Color</a:t>
            </a:r>
          </a:p>
          <a:p>
            <a:pPr algn="r">
              <a:buNone/>
            </a:pPr>
            <a:r>
              <a:rPr lang="en-US" b="1" dirty="0" smtClean="0"/>
              <a:t>Mixture of CMYK</a:t>
            </a:r>
            <a:endParaRPr lang="en-US" b="1" dirty="0" smtClean="0"/>
          </a:p>
          <a:p>
            <a:pPr algn="r">
              <a:buNone/>
            </a:pPr>
            <a:endParaRPr lang="en-US" b="1" dirty="0"/>
          </a:p>
          <a:p>
            <a:pPr algn="r">
              <a:buNone/>
            </a:pPr>
            <a:r>
              <a:rPr lang="en-US" b="1" dirty="0" smtClean="0"/>
              <a:t>Pantone – Solid color</a:t>
            </a:r>
          </a:p>
          <a:p>
            <a:pPr algn="r">
              <a:buNone/>
            </a:pPr>
            <a:r>
              <a:rPr lang="en-US" b="1" dirty="0" smtClean="0"/>
              <a:t>Color is consistent</a:t>
            </a:r>
          </a:p>
          <a:p>
            <a:pPr algn="r">
              <a:buNone/>
            </a:pPr>
            <a:endParaRPr lang="en-US" b="1" dirty="0"/>
          </a:p>
          <a:p>
            <a:pPr algn="r">
              <a:buNone/>
            </a:pPr>
            <a:r>
              <a:rPr lang="en-US" b="1" dirty="0" smtClean="0"/>
              <a:t>RGB – Vibrant Color</a:t>
            </a:r>
          </a:p>
          <a:p>
            <a:pPr algn="r">
              <a:buNone/>
            </a:pPr>
            <a:r>
              <a:rPr lang="en-US" b="1" dirty="0" smtClean="0"/>
              <a:t>Did not involved black</a:t>
            </a:r>
          </a:p>
          <a:p>
            <a:pPr algn="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81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1981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Crop/Trim Mark (hairline) horizontal and vertical rules that define where the page should be trimmed.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Go to Effect &gt;&gt; Crop Marks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Crop Mark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5035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765" dirty="0" smtClean="0"/>
              <a:t>Bleed is the amount of artwork that falls outside of the printing bounding box, or outside the crop area and trim marks. </a:t>
            </a:r>
            <a:br>
              <a:rPr lang="en-US" sz="3765" dirty="0" smtClean="0"/>
            </a:br>
            <a:r>
              <a:rPr lang="en-US" sz="3765" dirty="0" smtClean="0"/>
              <a:t>An image that bleeds off the edge of the printed sheet) should be at least 0.5mm. </a:t>
            </a:r>
            <a:endParaRPr lang="en-US" sz="3765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Bleed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C</a:t>
            </a:r>
            <a:r>
              <a:rPr dirty="0" smtClean="0"/>
              <a:t>onvert text to outlines for press-ready vector artwork is essential knowledge. Fonts can cause problems when sending artwork to press.</a:t>
            </a:r>
            <a:endParaRPr lang="en-US" dirty="0" smtClean="0"/>
          </a:p>
          <a:p>
            <a:pPr>
              <a:buNone/>
            </a:pPr>
            <a:r>
              <a:rPr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Make sure some of the text in the page is not locked individually. If will alert you with missing font files.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dirty="0" smtClean="0"/>
              <a:t>To convert text to outlines,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</a:t>
            </a:r>
            <a:r>
              <a:rPr dirty="0" smtClean="0"/>
              <a:t>o Select</a:t>
            </a:r>
            <a:r>
              <a:rPr lang="en-US" dirty="0" smtClean="0"/>
              <a:t> &gt;&gt; </a:t>
            </a:r>
            <a:r>
              <a:rPr dirty="0" smtClean="0"/>
              <a:t>Select All.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dirty="0" smtClean="0"/>
              <a:t>Go Type</a:t>
            </a:r>
            <a:r>
              <a:rPr lang="en-US" dirty="0" smtClean="0"/>
              <a:t> &gt;&gt; </a:t>
            </a:r>
            <a:r>
              <a:rPr dirty="0" smtClean="0"/>
              <a:t>Create Outlines.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Create Outlines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Some software does not have create outlines like</a:t>
            </a:r>
          </a:p>
          <a:p>
            <a:pPr>
              <a:buNone/>
            </a:pPr>
            <a:r>
              <a:rPr lang="en-US" dirty="0" smtClean="0"/>
              <a:t>Microsoft Publisher. Prepare the fonts in the folder</a:t>
            </a:r>
          </a:p>
          <a:p>
            <a:pPr>
              <a:buNone/>
            </a:pPr>
            <a:r>
              <a:rPr lang="en-US" dirty="0" smtClean="0"/>
              <a:t>to pass to the printer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 to </a:t>
            </a:r>
            <a:r>
              <a:rPr lang="en-US" dirty="0" err="1" smtClean="0"/>
              <a:t>C:Window</a:t>
            </a:r>
            <a:r>
              <a:rPr lang="en-US" dirty="0" smtClean="0"/>
              <a:t> &gt;&gt; fonts folder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0" y="762000"/>
            <a:ext cx="792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00" b="1" dirty="0" smtClean="0">
                <a:latin typeface="Avant Garde Medium BT"/>
                <a:ea typeface="+mj-ea"/>
                <a:cs typeface="Avant Garde Medium BT"/>
              </a:rPr>
              <a:t>Fonts</a:t>
            </a:r>
            <a:endParaRPr kumimoji="0" lang="en-US" sz="7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ant Garde Medium BT"/>
              <a:ea typeface="+mj-ea"/>
              <a:cs typeface="Avant Garde Medium B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280</Words>
  <Application>Microsoft Macintosh PowerPoint</Application>
  <PresentationFormat>On-screen Show (4:3)</PresentationFormat>
  <Paragraphs>149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The Printing  Process</vt:lpstr>
      <vt:lpstr>Final Artwork Preparation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Pre-Printing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Communication</vt:lpstr>
      <vt:lpstr>Communication</vt:lpstr>
      <vt:lpstr>Communication</vt:lpstr>
      <vt:lpstr>Communication</vt:lpstr>
      <vt:lpstr>The End</vt:lpstr>
      <vt:lpstr>Thank You!</vt:lpstr>
      <vt:lpstr>Social Media</vt:lpstr>
      <vt:lpstr>Project</vt:lpstr>
      <vt:lpstr>Project</vt:lpstr>
    </vt:vector>
  </TitlesOfParts>
  <Company>DUMC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Stream</dc:title>
  <dc:creator>Monica Lee</dc:creator>
  <cp:lastModifiedBy>MacBookPro</cp:lastModifiedBy>
  <cp:revision>304</cp:revision>
  <dcterms:created xsi:type="dcterms:W3CDTF">2013-04-12T05:14:14Z</dcterms:created>
  <dcterms:modified xsi:type="dcterms:W3CDTF">2013-04-12T08:50:28Z</dcterms:modified>
</cp:coreProperties>
</file>